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8" r:id="rId4"/>
    <p:sldId id="269" r:id="rId5"/>
    <p:sldId id="270" r:id="rId6"/>
    <p:sldId id="271" r:id="rId7"/>
    <p:sldId id="272" r:id="rId8"/>
    <p:sldId id="273" r:id="rId9"/>
    <p:sldId id="260" r:id="rId10"/>
    <p:sldId id="274" r:id="rId11"/>
    <p:sldId id="275" r:id="rId12"/>
    <p:sldId id="276" r:id="rId13"/>
    <p:sldId id="277" r:id="rId14"/>
    <p:sldId id="259" r:id="rId15"/>
  </p:sldIdLst>
  <p:sldSz cx="9906000" cy="6858000" type="A4"/>
  <p:notesSz cx="6858000" cy="9144000"/>
  <p:defaultTextStyle>
    <a:defPPr>
      <a:defRPr lang="ru-RU"/>
    </a:defPPr>
    <a:lvl1pPr marL="0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1856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3713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55569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07426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59282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11139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62995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14852" algn="l" defTabSz="903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0000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290" y="-10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1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1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3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5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7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9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1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6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4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18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037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555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074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592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111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6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148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299" y="1535113"/>
            <a:ext cx="437687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856" indent="0">
              <a:buNone/>
              <a:defRPr sz="2000" b="1"/>
            </a:lvl2pPr>
            <a:lvl3pPr marL="903713" indent="0">
              <a:buNone/>
              <a:defRPr sz="1800" b="1"/>
            </a:lvl3pPr>
            <a:lvl4pPr marL="1355569" indent="0">
              <a:buNone/>
              <a:defRPr sz="1600" b="1"/>
            </a:lvl4pPr>
            <a:lvl5pPr marL="1807426" indent="0">
              <a:buNone/>
              <a:defRPr sz="1600" b="1"/>
            </a:lvl5pPr>
            <a:lvl6pPr marL="2259282" indent="0">
              <a:buNone/>
              <a:defRPr sz="1600" b="1"/>
            </a:lvl6pPr>
            <a:lvl7pPr marL="2711139" indent="0">
              <a:buNone/>
              <a:defRPr sz="1600" b="1"/>
            </a:lvl7pPr>
            <a:lvl8pPr marL="3162995" indent="0">
              <a:buNone/>
              <a:defRPr sz="1600" b="1"/>
            </a:lvl8pPr>
            <a:lvl9pPr marL="361485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299" y="2174875"/>
            <a:ext cx="437687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0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856" indent="0">
              <a:buNone/>
              <a:defRPr sz="2000" b="1"/>
            </a:lvl2pPr>
            <a:lvl3pPr marL="903713" indent="0">
              <a:buNone/>
              <a:defRPr sz="1800" b="1"/>
            </a:lvl3pPr>
            <a:lvl4pPr marL="1355569" indent="0">
              <a:buNone/>
              <a:defRPr sz="1600" b="1"/>
            </a:lvl4pPr>
            <a:lvl5pPr marL="1807426" indent="0">
              <a:buNone/>
              <a:defRPr sz="1600" b="1"/>
            </a:lvl5pPr>
            <a:lvl6pPr marL="2259282" indent="0">
              <a:buNone/>
              <a:defRPr sz="1600" b="1"/>
            </a:lvl6pPr>
            <a:lvl7pPr marL="2711139" indent="0">
              <a:buNone/>
              <a:defRPr sz="1600" b="1"/>
            </a:lvl7pPr>
            <a:lvl8pPr marL="3162995" indent="0">
              <a:buNone/>
              <a:defRPr sz="1600" b="1"/>
            </a:lvl8pPr>
            <a:lvl9pPr marL="361485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0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0" y="273051"/>
            <a:ext cx="5537729" cy="5853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0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1856" indent="0">
              <a:buNone/>
              <a:defRPr sz="1200"/>
            </a:lvl2pPr>
            <a:lvl3pPr marL="903713" indent="0">
              <a:buNone/>
              <a:defRPr sz="1000"/>
            </a:lvl3pPr>
            <a:lvl4pPr marL="1355569" indent="0">
              <a:buNone/>
              <a:defRPr sz="900"/>
            </a:lvl4pPr>
            <a:lvl5pPr marL="1807426" indent="0">
              <a:buNone/>
              <a:defRPr sz="900"/>
            </a:lvl5pPr>
            <a:lvl6pPr marL="2259282" indent="0">
              <a:buNone/>
              <a:defRPr sz="900"/>
            </a:lvl6pPr>
            <a:lvl7pPr marL="2711139" indent="0">
              <a:buNone/>
              <a:defRPr sz="900"/>
            </a:lvl7pPr>
            <a:lvl8pPr marL="3162995" indent="0">
              <a:buNone/>
              <a:defRPr sz="900"/>
            </a:lvl8pPr>
            <a:lvl9pPr marL="361485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7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7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1856" indent="0">
              <a:buNone/>
              <a:defRPr sz="2800"/>
            </a:lvl2pPr>
            <a:lvl3pPr marL="903713" indent="0">
              <a:buNone/>
              <a:defRPr sz="2400"/>
            </a:lvl3pPr>
            <a:lvl4pPr marL="1355569" indent="0">
              <a:buNone/>
              <a:defRPr sz="2000"/>
            </a:lvl4pPr>
            <a:lvl5pPr marL="1807426" indent="0">
              <a:buNone/>
              <a:defRPr sz="2000"/>
            </a:lvl5pPr>
            <a:lvl6pPr marL="2259282" indent="0">
              <a:buNone/>
              <a:defRPr sz="2000"/>
            </a:lvl6pPr>
            <a:lvl7pPr marL="2711139" indent="0">
              <a:buNone/>
              <a:defRPr sz="2000"/>
            </a:lvl7pPr>
            <a:lvl8pPr marL="3162995" indent="0">
              <a:buNone/>
              <a:defRPr sz="2000"/>
            </a:lvl8pPr>
            <a:lvl9pPr marL="3614852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7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1856" indent="0">
              <a:buNone/>
              <a:defRPr sz="1200"/>
            </a:lvl2pPr>
            <a:lvl3pPr marL="903713" indent="0">
              <a:buNone/>
              <a:defRPr sz="1000"/>
            </a:lvl3pPr>
            <a:lvl4pPr marL="1355569" indent="0">
              <a:buNone/>
              <a:defRPr sz="900"/>
            </a:lvl4pPr>
            <a:lvl5pPr marL="1807426" indent="0">
              <a:buNone/>
              <a:defRPr sz="900"/>
            </a:lvl5pPr>
            <a:lvl6pPr marL="2259282" indent="0">
              <a:buNone/>
              <a:defRPr sz="900"/>
            </a:lvl6pPr>
            <a:lvl7pPr marL="2711139" indent="0">
              <a:buNone/>
              <a:defRPr sz="900"/>
            </a:lvl7pPr>
            <a:lvl8pPr marL="3162995" indent="0">
              <a:buNone/>
              <a:defRPr sz="900"/>
            </a:lvl8pPr>
            <a:lvl9pPr marL="361485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4638"/>
            <a:ext cx="8915400" cy="1143001"/>
          </a:xfrm>
          <a:prstGeom prst="rect">
            <a:avLst/>
          </a:prstGeom>
        </p:spPr>
        <p:txBody>
          <a:bodyPr vert="horz" lIns="90371" tIns="45186" rIns="90371" bIns="4518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600200"/>
            <a:ext cx="8915400" cy="4525963"/>
          </a:xfrm>
          <a:prstGeom prst="rect">
            <a:avLst/>
          </a:prstGeom>
        </p:spPr>
        <p:txBody>
          <a:bodyPr vert="horz" lIns="90371" tIns="45186" rIns="90371" bIns="4518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1" y="6356350"/>
            <a:ext cx="2311400" cy="365125"/>
          </a:xfrm>
          <a:prstGeom prst="rect">
            <a:avLst/>
          </a:prstGeom>
        </p:spPr>
        <p:txBody>
          <a:bodyPr vert="horz" lIns="90371" tIns="45186" rIns="90371" bIns="451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2" y="6356350"/>
            <a:ext cx="3136900" cy="365125"/>
          </a:xfrm>
          <a:prstGeom prst="rect">
            <a:avLst/>
          </a:prstGeom>
        </p:spPr>
        <p:txBody>
          <a:bodyPr vert="horz" lIns="90371" tIns="45186" rIns="90371" bIns="451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2" y="6356350"/>
            <a:ext cx="2311400" cy="365125"/>
          </a:xfrm>
          <a:prstGeom prst="rect">
            <a:avLst/>
          </a:prstGeom>
        </p:spPr>
        <p:txBody>
          <a:bodyPr vert="horz" lIns="90371" tIns="45186" rIns="90371" bIns="451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0371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893" indent="-338893" algn="l" defTabSz="90371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4267" indent="-282411" algn="l" defTabSz="90371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29641" indent="-225928" algn="l" defTabSz="90371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81498" indent="-225928" algn="l" defTabSz="90371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3354" indent="-225928" algn="l" defTabSz="90371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5211" indent="-225928" algn="l" defTabSz="90371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37067" indent="-225928" algn="l" defTabSz="90371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88924" indent="-225928" algn="l" defTabSz="90371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40780" indent="-225928" algn="l" defTabSz="90371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1856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3713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5569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7426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9282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1139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2995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14852" algn="l" defTabSz="90371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laying-field.ru/img/%D1%81%D0%BA%D0%B2%D0%BE%D1%80%D0%B5%D1%87%D0%BD%D0%B8%D0%BA%D0%B8/2042/2042.34843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62523" y="2122788"/>
            <a:ext cx="8662852" cy="2153358"/>
          </a:xfrm>
          <a:prstGeom prst="rect">
            <a:avLst/>
          </a:prstGeom>
          <a:noFill/>
        </p:spPr>
        <p:txBody>
          <a:bodyPr wrap="square" lIns="90371" tIns="45186" rIns="90371" bIns="45186" rtlCol="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«Организация развивающей </a:t>
            </a:r>
            <a:endParaRPr lang="en-US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предметно – пространственной среды </a:t>
            </a:r>
            <a:endParaRPr lang="en-US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дошкольном учреждении</a:t>
            </a:r>
            <a:endParaRPr lang="en-US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в соответствии с ФГОС ДО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0715" y="163469"/>
            <a:ext cx="9564571" cy="912111"/>
          </a:xfrm>
          <a:prstGeom prst="rect">
            <a:avLst/>
          </a:prstGeom>
        </p:spPr>
        <p:txBody>
          <a:bodyPr wrap="square" lIns="80330" tIns="40165" rIns="80330" bIns="40165">
            <a:spAutoFit/>
          </a:bodyPr>
          <a:lstStyle/>
          <a:p>
            <a:pPr algn="ctr" defTabSz="8033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 defTabSz="8033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«Центр развития ребёнка – детский сад № 38 «Золотой ключик»</a:t>
            </a:r>
          </a:p>
          <a:p>
            <a:pPr algn="ctr" defTabSz="8033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Елабужского</a:t>
            </a: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муниципального района Республики Татарстан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8494" y="5127077"/>
            <a:ext cx="7207506" cy="1004444"/>
          </a:xfrm>
          <a:prstGeom prst="rect">
            <a:avLst/>
          </a:prstGeom>
          <a:noFill/>
        </p:spPr>
        <p:txBody>
          <a:bodyPr wrap="square" lIns="80330" tIns="40165" rIns="80330" bIns="40165" rtlCol="0">
            <a:spAutoFit/>
          </a:bodyPr>
          <a:lstStyle/>
          <a:p>
            <a:r>
              <a:rPr lang="ru-RU" sz="2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  <a:r>
              <a:rPr lang="ru-RU" sz="21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Морсалова</a:t>
            </a:r>
            <a:r>
              <a:rPr lang="ru-RU" sz="2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Светлана Александровна – </a:t>
            </a:r>
          </a:p>
          <a:p>
            <a:r>
              <a:rPr lang="ru-RU" sz="2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тарший воспитатель</a:t>
            </a:r>
            <a:endParaRPr lang="en-US" sz="21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bebidom.ru/files/backgrounds/bg5_chi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263808" y="476671"/>
            <a:ext cx="7505616" cy="512002"/>
          </a:xfrm>
          <a:prstGeom prst="rect">
            <a:avLst/>
          </a:prstGeom>
          <a:noFill/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Назначение и цели организации РППС ДОО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058853" y="1534992"/>
            <a:ext cx="68318" cy="5224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040086" y="1534991"/>
            <a:ext cx="0" cy="2351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53" idx="0"/>
          </p:cNvCxnSpPr>
          <p:nvPr/>
        </p:nvCxnSpPr>
        <p:spPr>
          <a:xfrm>
            <a:off x="4269817" y="1600303"/>
            <a:ext cx="649024" cy="2677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474771" y="1469680"/>
            <a:ext cx="0" cy="2612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002551" y="2057476"/>
            <a:ext cx="0" cy="2351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797596" y="1404370"/>
            <a:ext cx="341592" cy="6531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8778829" y="2188098"/>
            <a:ext cx="68318" cy="457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39032" y="2057477"/>
            <a:ext cx="1776278" cy="28511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психического, здоровья детей, уважение к их человеческому достоинству, чувствам и потребностям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20265" y="3886175"/>
            <a:ext cx="1707959" cy="17832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Максимальная реализация образовательного потенциала пространства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96543" y="4278038"/>
            <a:ext cx="1844596" cy="1189110"/>
          </a:xfrm>
          <a:prstGeom prst="rect">
            <a:avLst/>
          </a:prstGeom>
          <a:solidFill>
            <a:srgbClr val="FFFF00"/>
          </a:solidFill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Построение вариативного развивающего образования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356902" y="1469681"/>
            <a:ext cx="3484237" cy="1065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Создание условий для ежедневной трудовой деятельности, мотивация непрерывного совершенствования педагогических работников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77776" y="4408660"/>
            <a:ext cx="2117869" cy="229710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Открытость дошкольного образования и вовлечение родителей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(законных представителей) в 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182731" y="2057476"/>
            <a:ext cx="1707959" cy="13122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Построение ОД на основе взаимодействия взрослых  и детей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027327" y="2645273"/>
            <a:ext cx="1707959" cy="16122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80330" tIns="40165" rIns="80330" bIns="40165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Создание  равных условий для реализации программ, реализуемых в ДО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352600" y="18864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Принципы организации РППС ДОО</a:t>
            </a:r>
            <a:endParaRPr lang="ru-RU" sz="28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472" y="620688"/>
            <a:ext cx="97055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РППС ДОО должна быть: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Содержательно – насыщенная: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 обучения, материалы, инвентарь, игровое, спортивное и оздоровительное оборудование – должно обеспечить игровую, познавательную, исследовательскую, творческую деятельность детей, а также двигательную активность и эмоциональное благополучие, возможность самовыражения детей;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Трансформируемая: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возможности изменения РППС в зависимости от образовательной ситуации и интересов детей;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Полифункциональная: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возможности разнообразного использования составляющих РППС (например, детской мебели, матов, модулей, ширм, природных материалов…) в разных видах детской деятельности.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Доступная: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свободного доступа к играм, игрушкам, материалам, пособиям…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Безопасная: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требований по безопасности и надёжности.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Реализация содержания образовательного процесса должна определять пять образовательных областей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Социально – коммуникативное развитие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Познавательное развитие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Речевое развитие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Художественно – эстетическое развитие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Физическое развитие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7" name="Picture 3" descr="C:\Users\PC\Desktop\ППС ДО\0ab95306cefe1d741bcf966d317e7e6a.jpg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5128" y="3789040"/>
            <a:ext cx="336028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28" name="Picture 4" descr="C:\Users\PC\Desktop\ППС ДО\016_zoom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496" y="3789040"/>
            <a:ext cx="3230768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30" name="Picture 6" descr="C:\Users\PC\Desktop\ППС ДО\IMG_837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520" y="908720"/>
            <a:ext cx="3239999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31" name="Picture 7" descr="C:\Users\PC\Desktop\ППС ДО\d0d2cb82e9ea5ac130407ea90f2cbafd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33120" y="548680"/>
            <a:ext cx="3359999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26" name="Picture 2" descr="C:\Users\PC\Desktop\ППС ДО\_2_2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4848" y="1124744"/>
            <a:ext cx="2520000" cy="2520000"/>
          </a:xfrm>
          <a:prstGeom prst="ellipse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pic>
        <p:nvPicPr>
          <p:cNvPr id="26629" name="Picture 5" descr="C:\Users\PC\Desktop\ППС ДО\1163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40832" y="3645024"/>
            <a:ext cx="2831462" cy="2520000"/>
          </a:xfrm>
          <a:prstGeom prst="ellipse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280592" y="1886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ПРЕДМЕТНОЕ СОДЕРЖАНИЕ РППС ДОО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1352600" y="692696"/>
            <a:ext cx="7560840" cy="576064"/>
          </a:xfrm>
          <a:prstGeom prst="wedgeRoundRectCallout">
            <a:avLst>
              <a:gd name="adj1" fmla="val -20833"/>
              <a:gd name="adj2" fmla="val 124948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Элементы РППС (игрушки, оборудование и другие материалы) не должны: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6496" y="1556793"/>
            <a:ext cx="928903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Провоцировать ребёнка на агрессивные действия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Вызывать у него проявление жестокости по  отношению к персонажам игры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Провоцировать игровые сюжеты, связанные с безнравственностью и насилием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Вызывать у ребёнка нездоровый интерес к сексуальным проблемам, выходящим за рамки его возрастной компетенции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Провоцировать ребёнка на пренебрежительное или негативное отношение к расовым особенностям и физическим недостаткам других людей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должны обеспечивать гармоничное развитие  ребёнка: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Это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– использование элементов РППС в соответствии со своим замыслом, сюжетом игры, в разных функциях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Применение элементов РППС в совместной деятельности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Дидактическая ценность – игровые средства РППС могут использоваться как средство обучения ребёнка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Эстетическая ценность – игровые средства могут являться средством художественно– эстетического развития ребёнка, приобщения к миру искусств.</a:t>
            </a:r>
          </a:p>
          <a:p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Помимо соответствиям критериев, все элементы должны иметь сертификационные документы: сертификат соответствия и Гигиенический сертификат.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0" name="Picture 2" descr="C:\Users\PC\Desktop\ППС ДО\83051626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79" y="476672"/>
            <a:ext cx="4033597" cy="25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651" name="Picture 3" descr="C:\Users\PC\Desktop\ППС ДО\72089b09b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9027" y="548680"/>
            <a:ext cx="4051841" cy="25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652" name="Picture 4" descr="C:\Users\PC\Desktop\ППС ДО\SKWAK_t_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520" y="3717032"/>
            <a:ext cx="3654446" cy="25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654" name="Picture 6" descr="C:\Users\PC\Desktop\ППС ДО\chelovechki-na-stol-08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73080" y="3645024"/>
            <a:ext cx="3360000" cy="25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653" name="Picture 5" descr="C:\Users\PC\Desktop\ППС ДО\NECA61232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6856" y="2204864"/>
            <a:ext cx="2214659" cy="27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488504" y="476672"/>
            <a:ext cx="8928992" cy="56886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416496" y="332656"/>
            <a:ext cx="8928992" cy="60486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6" name="Picture 4" descr="C:\Users\PC\Desktop\ППС ДО\toy_0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476672"/>
            <a:ext cx="3407093" cy="2520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28678" name="Picture 6" descr="C:\Users\PC\Desktop\ППС ДО\pistolety-zoloto-oruzhie-desert-eagle-pistolety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4005064"/>
            <a:ext cx="3853083" cy="2520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RelaxedModerately"/>
            <a:lightRig rig="threePt" dir="t"/>
          </a:scene3d>
        </p:spPr>
      </p:pic>
      <p:pic>
        <p:nvPicPr>
          <p:cNvPr id="28680" name="Picture 8" descr="http://d3d71ba2asa5oz.cloudfront.net/52000789/images/kg-55005_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5208" y="548680"/>
            <a:ext cx="2520000" cy="252000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  <a:scene3d>
            <a:camera prst="perspectiveLeft"/>
            <a:lightRig rig="threePt" dir="t"/>
          </a:scene3d>
        </p:spPr>
      </p:pic>
      <p:pic>
        <p:nvPicPr>
          <p:cNvPr id="28674" name="Picture 2" descr="C:\Users\PC\Desktop\ППС ДО\Около-50-см-новое-2014-куклы-для-девочек-классические-игрушки-специальной-кукла-пвх-без-одежды-милый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96816" y="1988840"/>
            <a:ext cx="3543383" cy="2520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Above"/>
            <a:lightRig rig="threePt" dir="t"/>
          </a:scene3d>
        </p:spPr>
      </p:pic>
      <p:pic>
        <p:nvPicPr>
          <p:cNvPr id="28681" name="Picture 9" descr="C:\Users\PC\Desktop\ППС ДО\500_F_20157735_aJjjxkRM4emEDd5Xq9xvpqLkaC6pWUlw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17096" y="4005064"/>
            <a:ext cx="3360000" cy="2520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Below"/>
            <a:lightRig rig="threePt" dir="t"/>
          </a:scene3d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416496" y="260648"/>
            <a:ext cx="9001000" cy="60486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416496" y="332656"/>
            <a:ext cx="9217024" cy="6192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36576" y="260648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Организация  пространства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0512" y="836712"/>
            <a:ext cx="907300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Факторы, влияющие на восприятие детей: оформление помещения, освещение, цветовая отделка.	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Система освещения должна быть распределена равномерно и вдоль </a:t>
            </a:r>
            <a:r>
              <a:rPr lang="ru-RU" sz="20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светонесущей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стены. Цвет в помещении, ориентированных на южную сторону – краски неярких холодных  тонов (бледно – голубой, бледно – зелёный), на северную сторону – тёплые тона (бледно – жёлтый, бледно – розовый, бежевый). Отдельные элементы допускается окрашивать в более яркие тона, но не более 25% всей площади помещения.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Зонирование пространства и изменение в зависимости от образовательной ситуации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Информационно – образовательные технологии – ИОТ: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существуют как для фронтальной работы с детьми, так и для индивидуальной под руководством взрослого.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Гибкое зонирование пространства предполагает наличие различных пространств: зоны, уголки, сектора, центры… для осуществления свободного выбора детьми разных видов деятельности.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allpapers1920.ru/img/picture/May/22/9ecdf5a78d14ed03e3a0929a12dc39c4/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44488" y="260648"/>
            <a:ext cx="928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Примерный перечень зон для организации РППС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4608" y="1196752"/>
            <a:ext cx="806489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сюжетно – ролевых  и режиссёрских игр( театрализация, </a:t>
            </a:r>
            <a:r>
              <a:rPr lang="ru-RU" sz="20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ряжение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освоение социальных ролей и профессий…)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познавательной активности (экспериментирование, развитие речи, наблюдение, развитие математических представлений…)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самостоятельной деятельности детей (конструирование, художественно – продуктивная деятельность, ознакомление с литературой, выставка детского творчества, центр патриотического воспитания…)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двигательной активности (спортивные игры…)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настольно – печатных развивающих игр (рассматривание иллюстраций, дидактические игры…)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экспериментирования и наблюдения за природными явлениями (лаборатории, календарь природы, центр для организации различных проектов)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отдыха (уединение, общение…)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2" name="Picture 2" descr="C:\Users\PC\Desktop\ППС ДО\1334292697_foto_0052_(2)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404664"/>
            <a:ext cx="3120000" cy="23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23" name="Picture 3" descr="C:\Users\PC\Desktop\ППС ДО\i17896-image-original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152" y="404664"/>
            <a:ext cx="3120000" cy="23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24" name="Picture 4" descr="C:\Users\PC\Desktop\ППС ДО\p41_p1220076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504" y="3573016"/>
            <a:ext cx="3120000" cy="23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27" name="Picture 7" descr="http://www.maam.ru/upload/blogs/detsad-353256-144393966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65168" y="3501008"/>
            <a:ext cx="3125969" cy="23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29" name="Picture 9" descr="http://dist.co1858.ru/pluginfile.php/4808/mod_forum/attachment/564/1386166058_dscn275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68824" y="764704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31" name="Picture 11" descr="http://mdou196.ru/photosnews/14/dsc0676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96816" y="3933056"/>
            <a:ext cx="3359688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32520" y="188640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Формирование предметного содержания РППС ДОО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0472" y="692696"/>
          <a:ext cx="9705528" cy="59491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8232"/>
                <a:gridCol w="7617296"/>
              </a:tblGrid>
              <a:tr h="117872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8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 – коммуникативное развитие</a:t>
                      </a:r>
                      <a:endParaRPr lang="ru-RU" sz="1800" b="1" dirty="0">
                        <a:solidFill>
                          <a:srgbClr val="8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игровой деятельности детей с целью освоения социальных ролей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</a:t>
                      </a: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основ безопасного поведения в быту, социуме, природе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трудовой деятельности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Патриотическое воспитание</a:t>
                      </a:r>
                      <a:endParaRPr lang="ru-RU" sz="16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9808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8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Познавательное развитие</a:t>
                      </a:r>
                      <a:endParaRPr lang="ru-RU" sz="1800" b="1" dirty="0">
                        <a:solidFill>
                          <a:srgbClr val="8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Знакомство с миром природы и формирование экологического</a:t>
                      </a: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сознания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Знакомство с социальным миром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элементарных математических представлений</a:t>
                      </a:r>
                      <a:endParaRPr lang="ru-RU" sz="1600" b="1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3873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8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Речевое развитие</a:t>
                      </a:r>
                      <a:endParaRPr lang="ru-RU" sz="1800" b="1" dirty="0">
                        <a:solidFill>
                          <a:srgbClr val="8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словаря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Воспитание звуковой культуры речи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связной речи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элементарного осознания явлений языка и речи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грамматического строя речи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Воспитание любви и интереса к художественному слову</a:t>
                      </a:r>
                      <a:endParaRPr lang="ru-RU" sz="1600" b="1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9703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8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Художественно – эстетическое развитие</a:t>
                      </a:r>
                      <a:endParaRPr lang="ru-RU" b="1" dirty="0">
                        <a:solidFill>
                          <a:srgbClr val="8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эстетического восприятия мира природы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и развитие эстетического восприятия социального мира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и</a:t>
                      </a: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развитие художественного восприятия произведений искусства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Художественная и изобразительная деятельность</a:t>
                      </a:r>
                      <a:endParaRPr lang="ru-RU" sz="1600" b="1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13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8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Физическое развитие</a:t>
                      </a:r>
                      <a:endParaRPr lang="ru-RU" b="1" dirty="0">
                        <a:solidFill>
                          <a:srgbClr val="8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 дошкольниками опыта двигательной деятельности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Становление </a:t>
                      </a:r>
                      <a:r>
                        <a:rPr lang="ru-RU" sz="1600" b="1" dirty="0" err="1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саморегуляции</a:t>
                      </a: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в двигательной сфере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Становление ценностей здорового образа жизни</a:t>
                      </a:r>
                      <a:endParaRPr lang="ru-RU" sz="1600" b="1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72480" y="332656"/>
            <a:ext cx="943304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Для формирования предметного содержания автор использует такое понятие, как функциональный модуль - это группа компонентов материалов , оборудования и инвентаря, далее  - перечень) по видам детской деятельности и решения  </a:t>
            </a:r>
            <a:r>
              <a:rPr lang="ru-RU" sz="1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образовательных задач общеобразовательной программы ДОО. Деление образовательных задач на отдельные группы - условно.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РППС может включать такие модули: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«Игровая»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«Физкультура»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«Музыка»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«Творчество»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«Логопед»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«Психолог»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«Уличное пространство»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«Бассейн»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Каждый модуль охватывает все образовательные области с учётом индивидуальных и возрастных особенностей дошкольников.</a:t>
            </a:r>
          </a:p>
          <a:p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Разработанный подход позволяет сформировать естественную, комфортную, уютную обстановку с рационально  организованной  и насыщенной РППС в зависимости от вида функционального модуля дошкольного учреждения и с учётом разных потребностей возрастных групп.</a:t>
            </a:r>
          </a:p>
          <a:p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Авторами приведены паспорта тематических модулей, которые включают описание назначения (функции модуля) для выбора взрослым (педагогом или родителем) позиций из предложенного списка игрушек и оборудования для формирования РППС. Перечень компонентов содержит рекомендованное количество игрушек и оборудования.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.io.ua/img_aa/medium/0809/04/0809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60512" y="188640"/>
            <a:ext cx="907300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проектировании  РППС должны быть учтены: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Особенности профиля детского учреждения, общеобразовательная программа ДОО и пр.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Характеристики, касающиеся детского контингента( возраст,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гендерные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особенности, показатели здоровья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Особенности инфраструктуры ДОО (расположение, площадь, природные особенности участка)	</a:t>
            </a:r>
          </a:p>
          <a:p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На этапе внедрения РППС ДОО осуществляются необходимые закупки, выполняются работы по установке, настройке оборудования и программного обеспечения, проводятся приема – сдаточные испытания, осуществляется наполнение РППС ДОО, реализуется комплекс мер по кадровому обеспечению, мониторингу, управлению рисками и качеством проекта.</a:t>
            </a:r>
          </a:p>
        </p:txBody>
      </p:sp>
      <p:pic>
        <p:nvPicPr>
          <p:cNvPr id="32770" name="Picture 2" descr="http://mc-uspex.ru/admin/ckfinder/userfiles/images/fcd806281a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4365104"/>
            <a:ext cx="2879718" cy="21600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2776" name="Picture 8" descr="http://resbash.ru/foto/2013/6/43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5128" y="4365104"/>
            <a:ext cx="3455591" cy="21600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2774" name="Picture 6" descr="http://zbulvar.ru/wp-content/uploads/2016/10/d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80792" y="3717032"/>
            <a:ext cx="3809380" cy="190505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gbdou39.edusev.ru/uploads/1000/760/design/backgrounds/0uooDZtj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90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992560" y="2132856"/>
            <a:ext cx="79928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812</Words>
  <Application>Microsoft Office PowerPoint</Application>
  <PresentationFormat>Лист A4 (210x297 мм)</PresentationFormat>
  <Paragraphs>105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NIKOLAY</dc:creator>
  <cp:lastModifiedBy>NIKOLAY</cp:lastModifiedBy>
  <cp:revision>285</cp:revision>
  <dcterms:created xsi:type="dcterms:W3CDTF">2016-10-12T17:43:06Z</dcterms:created>
  <dcterms:modified xsi:type="dcterms:W3CDTF">2020-03-03T17:06:18Z</dcterms:modified>
</cp:coreProperties>
</file>